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Roboto Slab"/>
      <p:regular r:id="rId29"/>
      <p:bold r:id="rId30"/>
    </p:embeddedFont>
    <p:embeddedFont>
      <p:font typeface="Tahoma"/>
      <p:regular r:id="rId31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nagham jawab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Tahoma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2-13T05:28:09.944">
    <p:pos x="6000" y="0"/>
    <p:text>add the code of the composite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fe4a599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49fe4a599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abb1e007f_3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4abb1e007f_3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b4de5eb8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ab4de5eb8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b4de5eb8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4ab4de5eb8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abb1e007f_3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4abb1e007f_3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bb1e007f_3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abb1e007f_3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abb1e007f_3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abb1e007f_3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abb1e007f_3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4abb1e007f_3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abb1e007f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4abb1e007f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abb1e007f_3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abb1e007f_3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abb1e007f_3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4abb1e007f_3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bb1e007f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abb1e007f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9681" y="5845181"/>
            <a:ext cx="2193490" cy="877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1435" y="5845180"/>
            <a:ext cx="877396" cy="877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48" y="5887373"/>
            <a:ext cx="1242402" cy="970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18" name="Google Shape;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0149" y="4987509"/>
            <a:ext cx="1610989" cy="171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 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4971" y="6278984"/>
            <a:ext cx="1385362" cy="55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58" name="Google Shape;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9236" y="6278984"/>
            <a:ext cx="554145" cy="55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59" name="Google Shape;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7771" y="6305632"/>
            <a:ext cx="784675" cy="613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60" name="Google Shape;6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0003" y="5737297"/>
            <a:ext cx="1017467" cy="10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type="title"/>
          </p:nvPr>
        </p:nvSpPr>
        <p:spPr>
          <a:xfrm>
            <a:off x="1974682" y="514331"/>
            <a:ext cx="4908886" cy="928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75" lIns="28875" spcFirstLastPara="1" rIns="28875" wrap="square" tIns="28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Calibri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641998" y="1653575"/>
            <a:ext cx="7860004" cy="4697829"/>
          </a:xfrm>
          <a:prstGeom prst="rect">
            <a:avLst/>
          </a:prstGeom>
          <a:noFill/>
          <a:ln>
            <a:noFill/>
          </a:ln>
        </p:spPr>
        <p:txBody>
          <a:bodyPr anchorCtr="0" anchor="t" bIns="28875" lIns="28875" spcFirstLastPara="1" rIns="28875" wrap="square" tIns="28875"/>
          <a:lstStyle>
            <a:lvl1pPr indent="-4191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  <a:defRPr sz="30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6958759" y="5281729"/>
            <a:ext cx="212063" cy="222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75" lIns="28875" spcFirstLastPara="1" rIns="28875" wrap="square" tIns="288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65" name="Google Shape;6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0030" y="6237982"/>
            <a:ext cx="1243238" cy="497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66" name="Google Shape;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9034" y="6150531"/>
            <a:ext cx="584746" cy="584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67" name="Google Shape;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581" y="6308725"/>
            <a:ext cx="652849" cy="510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68" name="Google Shape;6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949" y="5995846"/>
            <a:ext cx="699778" cy="7451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/>
        </p:nvSpPr>
        <p:spPr>
          <a:xfrm>
            <a:off x="231775" y="6580453"/>
            <a:ext cx="3104206" cy="243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© Nariman TM Ammar 2016-2017, All rights reserved</a:t>
            </a:r>
            <a:endParaRPr/>
          </a:p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74" name="Google Shape;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" y="6170927"/>
            <a:ext cx="7885777" cy="6399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76045" y="6318331"/>
            <a:ext cx="372474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/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354661" y="6287995"/>
            <a:ext cx="266623" cy="262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42200" spcFirstLastPara="1" rIns="42200" wrap="square" tIns="422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  <a:defRPr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/>
          </a:p>
        </p:txBody>
      </p:sp>
      <p:sp>
        <p:nvSpPr>
          <p:cNvPr id="77" name="Google Shape;77;p13"/>
          <p:cNvSpPr txBox="1"/>
          <p:nvPr/>
        </p:nvSpPr>
        <p:spPr>
          <a:xfrm>
            <a:off x="1217741" y="6287512"/>
            <a:ext cx="946899" cy="262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42200" spcFirstLastPara="1" rIns="422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rPr>
              <a:t>21/04/2018</a:t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699733" y="6291274"/>
            <a:ext cx="578579" cy="262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42200" spcFirstLastPara="1" rIns="422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r>
              <a:rPr b="0" i="0" lang="en-US" sz="1200" u="none" cap="none" strike="noStrike"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2008272" y="6291274"/>
            <a:ext cx="136696" cy="262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42200" spcFirstLastPara="1" rIns="422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127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54127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1484976" y="3207442"/>
            <a:ext cx="6400801" cy="157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42200" spcFirstLastPara="1" rIns="42200" wrap="square" tIns="42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of the presentation</a:t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484976" y="4912984"/>
            <a:ext cx="6400801" cy="49864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42200" spcFirstLastPara="1" rIns="422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3236961" y="6310123"/>
            <a:ext cx="2208968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A22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E6A22"/>
                </a:solidFill>
                <a:latin typeface="Arial"/>
                <a:ea typeface="Arial"/>
                <a:cs typeface="Arial"/>
                <a:sym typeface="Arial"/>
              </a:rPr>
              <a:t>http://www.jmse.ps/MScSE</a:t>
            </a:r>
            <a:endParaRPr/>
          </a:p>
        </p:txBody>
      </p:sp>
      <p:pic>
        <p:nvPicPr>
          <p:cNvPr descr="Picture 8"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768" y="6258048"/>
            <a:ext cx="1793852" cy="283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3"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263769"/>
            <a:ext cx="9144001" cy="1556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449" id="85" name="Google Shape;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5619" y="5908273"/>
            <a:ext cx="1230483" cy="6152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1484976" y="3207442"/>
            <a:ext cx="6400801" cy="157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42200" spcFirstLastPara="1" rIns="42200" wrap="square" tIns="42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484976" y="4912984"/>
            <a:ext cx="6400801" cy="49864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42200" spcFirstLastPara="1" rIns="42200" wrap="square" tIns="422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showMasterSp="0">
  <p:cSld name="Title &amp; Bulle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69726" y="178593"/>
            <a:ext cx="7804548" cy="1518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sz="5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69726" y="1821656"/>
            <a:ext cx="7804548" cy="4420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/>
          <a:lstStyle>
            <a:lvl1pPr indent="-431165" lvl="0" marL="457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Helvetica Neue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31165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Helvetica Neue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31164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Helvetica Neue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164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Helvetica Neue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31164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Helvetica Neue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4449876" y="6536531"/>
            <a:ext cx="239485" cy="232486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4 Content" showMasterSp="0">
  <p:cSld name="Title and 4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600200"/>
            <a:ext cx="4038600" cy="218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28176" y="6348730"/>
            <a:ext cx="258624" cy="2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9681" y="6200016"/>
            <a:ext cx="1306404" cy="522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1435" y="6102125"/>
            <a:ext cx="620450" cy="62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47" name="Google Shape;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48" y="6237547"/>
            <a:ext cx="794179" cy="620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48" name="Google Shape;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0149" y="5732226"/>
            <a:ext cx="911577" cy="9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showMasterSp="0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86149" y="410825"/>
            <a:ext cx="7571701" cy="9369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3500"/>
              <a:buFont typeface="Roboto Slab"/>
              <a:buNone/>
              <a:defRPr sz="35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786149" y="1682265"/>
            <a:ext cx="7571701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Helvetica Neue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Helvetica Neue"/>
              <a:buChar char="○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Helvetica Neue"/>
              <a:buChar char="◉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Helvetica Neue"/>
              <a:buNone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Helvetica Neue"/>
              <a:buNone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910030" y="6150530"/>
            <a:ext cx="1461869" cy="584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09034" y="6035498"/>
            <a:ext cx="699779" cy="699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6581" y="6187853"/>
            <a:ext cx="895719" cy="699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949" y="5770326"/>
            <a:ext cx="911577" cy="9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231775" y="6580453"/>
            <a:ext cx="3104206" cy="243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© Nariman TM Ammar 2016-2017, All rights reserved</a:t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8.jp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ctrTitle"/>
          </p:nvPr>
        </p:nvSpPr>
        <p:spPr>
          <a:xfrm>
            <a:off x="685800" y="2121325"/>
            <a:ext cx="77724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3168"/>
              <a:buFont typeface="Calibri"/>
              <a:buNone/>
            </a:pPr>
            <a:r>
              <a:rPr i="0" lang="en-US" sz="2800" u="none" cap="none" strike="noStrike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WEB SERVICES TECHNOLOGIES </a:t>
            </a: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[COMP4381]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3168"/>
              <a:buFont typeface="Calibri"/>
              <a:buNone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Project </a:t>
            </a:r>
            <a:r>
              <a:rPr i="0" lang="en-US" sz="2800" u="none" cap="none" strike="noStrike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Final Presentation 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3" name="Google Shape;93;p14"/>
          <p:cNvSpPr txBox="1"/>
          <p:nvPr>
            <p:ph idx="4294967295" type="subTitle"/>
          </p:nvPr>
        </p:nvSpPr>
        <p:spPr>
          <a:xfrm>
            <a:off x="1116041" y="3290359"/>
            <a:ext cx="72333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PALScan </a:t>
            </a:r>
            <a:r>
              <a:rPr b="1" lang="en-US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document scanning</a:t>
            </a:r>
            <a:r>
              <a:rPr b="1" i="0" lang="en-US" sz="3200" u="none" cap="none" strike="noStrike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 service for cultural heritage protection</a:t>
            </a:r>
            <a:endParaRPr b="1" i="0" sz="3200" u="none" cap="none" strike="noStrike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descr="image1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681" y="5638800"/>
            <a:ext cx="2709445" cy="1083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1435" y="5606867"/>
            <a:ext cx="1115711" cy="111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102550" y="4728224"/>
            <a:ext cx="4572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Arial"/>
              <a:buNone/>
            </a:pP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Prepared by </a:t>
            </a:r>
            <a:r>
              <a:rPr b="1" i="0" lang="en-US" sz="1800" u="none" cap="none" strike="noStrike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Team 3 :</a:t>
            </a:r>
            <a:endParaRPr b="1" i="0" sz="1800" u="none" cap="none" strike="noStrike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Arial"/>
              <a:buNone/>
            </a:pPr>
            <a:r>
              <a:t/>
            </a:r>
            <a:endParaRPr b="1" sz="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Nagham Jawabra 1150309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Israa Hamed 1153216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375" y="107625"/>
            <a:ext cx="58290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02550" y="5708575"/>
            <a:ext cx="1191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2018</a:t>
            </a:r>
            <a:endParaRPr b="1"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29550" y="274650"/>
            <a:ext cx="859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2"/>
              <a:buFont typeface="Calibri"/>
              <a:buNone/>
            </a:pPr>
            <a:r>
              <a:rPr lang="en-US" sz="4000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Documentation for API Endpoints </a:t>
            </a:r>
            <a:endParaRPr sz="40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6550"/>
            <a:ext cx="8360852" cy="42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29550" y="274650"/>
            <a:ext cx="859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2"/>
              <a:buFont typeface="Calibri"/>
              <a:buNone/>
            </a:pPr>
            <a:r>
              <a:rPr lang="en-US" sz="4000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Documentation for API Endpoints </a:t>
            </a:r>
            <a:endParaRPr sz="40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850"/>
            <a:ext cx="8839198" cy="49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225750" y="1220500"/>
            <a:ext cx="8692500" cy="4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Technologies used : </a:t>
            </a:r>
            <a:endParaRPr b="1"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37" y="4054172"/>
            <a:ext cx="1670400" cy="1629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76" name="Google Shape;176;p25"/>
          <p:cNvSpPr txBox="1"/>
          <p:nvPr/>
        </p:nvSpPr>
        <p:spPr>
          <a:xfrm>
            <a:off x="311900" y="3499175"/>
            <a:ext cx="16128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eclipse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627300" y="2170675"/>
            <a:ext cx="22428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Spring boot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437" y="2503400"/>
            <a:ext cx="2625925" cy="185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79" name="Google Shape;179;p25"/>
          <p:cNvSpPr txBox="1"/>
          <p:nvPr/>
        </p:nvSpPr>
        <p:spPr>
          <a:xfrm>
            <a:off x="5890500" y="4505900"/>
            <a:ext cx="129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Github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324" y="4778500"/>
            <a:ext cx="2962924" cy="122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81" name="Google Shape;181;p25"/>
          <p:cNvSpPr txBox="1"/>
          <p:nvPr/>
        </p:nvSpPr>
        <p:spPr>
          <a:xfrm>
            <a:off x="4890400" y="1893200"/>
            <a:ext cx="1845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swagger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859" y="2747375"/>
            <a:ext cx="1519591" cy="15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83" name="Google Shape;183;p25"/>
          <p:cNvSpPr txBox="1"/>
          <p:nvPr/>
        </p:nvSpPr>
        <p:spPr>
          <a:xfrm>
            <a:off x="0" y="134825"/>
            <a:ext cx="87903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Implementation Details </a:t>
            </a:r>
            <a:endParaRPr b="1" sz="44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i="0" lang="en-US" sz="4400" u="none" cap="none" strike="noStrike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Implementation Details 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57200" y="1479325"/>
            <a:ext cx="8531700" cy="4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Programming languages involved :</a:t>
            </a:r>
            <a:endParaRPr b="1"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(JDK)java development kit 8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Server</a:t>
            </a: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endParaRPr b="1"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24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Apache Tomcat </a:t>
            </a: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(localhost 8080) 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50" y="3854425"/>
            <a:ext cx="2271900" cy="22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250" y="2003750"/>
            <a:ext cx="1596850" cy="1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i="0" lang="en-US" sz="4400" u="none" cap="none" strike="noStrike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Implementation Details 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57200" y="1479325"/>
            <a:ext cx="8531700" cy="4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Deployment Cloud provider :</a:t>
            </a:r>
            <a:endParaRPr b="1"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Google cloud Platform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75" y="2487950"/>
            <a:ext cx="6489876" cy="3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457200" y="681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i="0" lang="en-US" sz="4400" u="none" cap="none" strike="noStrike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S</a:t>
            </a:r>
            <a:r>
              <a:rPr i="0" lang="en-US" sz="4400" u="none" cap="none" strike="noStrike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creenshots 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242400" y="2143925"/>
            <a:ext cx="89016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roid Sans"/>
                <a:ea typeface="Droid Sans"/>
                <a:cs typeface="Droid Sans"/>
                <a:sym typeface="Droid Sans"/>
              </a:rPr>
              <a:t>We tested our </a:t>
            </a:r>
            <a:r>
              <a:rPr i="0" lang="en-US" sz="28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API through </a:t>
            </a:r>
            <a:r>
              <a:rPr lang="en-US" sz="2800">
                <a:latin typeface="Droid Sans"/>
                <a:ea typeface="Droid Sans"/>
                <a:cs typeface="Droid Sans"/>
                <a:sym typeface="Droid Sans"/>
              </a:rPr>
              <a:t>“</a:t>
            </a:r>
            <a:r>
              <a:rPr i="0" lang="en-US" sz="28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Advanced REST </a:t>
            </a:r>
            <a:r>
              <a:rPr lang="en-US" sz="2800">
                <a:latin typeface="Droid Sans"/>
                <a:ea typeface="Droid Sans"/>
                <a:cs typeface="Droid Sans"/>
                <a:sym typeface="Droid Sans"/>
              </a:rPr>
              <a:t>c</a:t>
            </a:r>
            <a:r>
              <a:rPr i="0" lang="en-US" sz="28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lient</a:t>
            </a:r>
            <a:r>
              <a:rPr lang="en-US" sz="2800">
                <a:latin typeface="Droid Sans"/>
                <a:ea typeface="Droid Sans"/>
                <a:cs typeface="Droid Sans"/>
                <a:sym typeface="Droid Sans"/>
              </a:rPr>
              <a:t>” </a:t>
            </a:r>
            <a:endParaRPr sz="28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75" y="3362450"/>
            <a:ext cx="2667325" cy="2667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GET palscan/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scan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4225"/>
            <a:ext cx="7712998" cy="46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GET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palscan /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quality/”id”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5" y="1366625"/>
            <a:ext cx="8078500" cy="46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DELETE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palscan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/delete/”id”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5" y="1096975"/>
            <a:ext cx="7918674" cy="48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GET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palscan/coordinate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75" y="1214225"/>
            <a:ext cx="7875075" cy="47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57200" y="85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Motivation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282850" y="1031600"/>
            <a:ext cx="8229600" cy="5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0487" lvl="0" marL="31889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Droid Sans"/>
              <a:buChar char="•"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What is the problem domain ?</a:t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60"/>
              <a:buNone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Our Problem domain is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Archiving</a:t>
            </a: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Crowdsourcing data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collecting</a:t>
            </a:r>
            <a:endParaRPr b="1" sz="22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0487" lvl="0" marL="318897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Droid Sans"/>
              <a:buChar char="•"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What is the specific SOA-based solution ?</a:t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37"/>
              <a:buNone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IT-motivated solution for cultural protection that enables people themselves to document and preserve cultural documents, photos, audio, etc …</a:t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0487" lvl="0" marL="318897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Droid Sans"/>
              <a:buChar char="•"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Why use service computing?</a:t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60"/>
              <a:buNone/>
            </a:pP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Cheaper solution</a:t>
            </a: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,because the already used tools in the archiving process is very expensive.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Reusability</a:t>
            </a:r>
            <a:r>
              <a:rPr b="1" lang="en-US" sz="22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because we will use it in our grad project, and 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b="1" lang="en-US" sz="2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vailability.</a:t>
            </a:r>
            <a:endParaRPr b="1" sz="22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60"/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1" marL="425196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GET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palscan/</a:t>
            </a:r>
            <a:r>
              <a:rPr b="1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place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5" y="1031625"/>
            <a:ext cx="8083026" cy="49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57200" y="71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POST 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palscan/</a:t>
            </a: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upload</a:t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5" y="1141575"/>
            <a:ext cx="8042676" cy="48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Result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84600"/>
            <a:ext cx="8534400" cy="40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402"/>
            <a:ext cx="9234152" cy="68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174350" y="130775"/>
            <a:ext cx="87180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44"/>
              <a:buFont typeface="Calibri"/>
              <a:buNone/>
            </a:pPr>
            <a:r>
              <a:t/>
            </a:r>
            <a:endParaRPr b="1" sz="44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44"/>
              <a:buFont typeface="Calibri"/>
              <a:buNone/>
            </a:pPr>
            <a:r>
              <a:rPr b="1" lang="en-US" sz="4400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Scenario</a:t>
            </a:r>
            <a:endParaRPr b="1" sz="44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44"/>
              <a:buFont typeface="Calibri"/>
              <a:buNone/>
            </a:pPr>
            <a:r>
              <a:t/>
            </a:r>
            <a:endParaRPr sz="44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17875" y="811625"/>
            <a:ext cx="8129700" cy="4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❏"/>
            </a:pP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Users can use PALScan Api functionalities provided by </a:t>
            </a:r>
            <a:r>
              <a:rPr b="1"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Web service</a:t>
            </a:r>
            <a:r>
              <a:rPr lang="en-US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APIs 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Image location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will be passed to</a:t>
            </a: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palscan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from </a:t>
            </a: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google places</a:t>
            </a:r>
            <a:endParaRPr b="1"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User 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send a request (with Metadata of the filtered and scanned image) for </a:t>
            </a: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PALScan API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b="1"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ans"/>
              <a:buChar char="●"/>
            </a:pP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Photos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scanned and edited will be sent from</a:t>
            </a: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PalScan service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to                            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google cloud datastore</a:t>
            </a:r>
            <a:r>
              <a:rPr lang="en-US" sz="1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sz="1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224" y="4819326"/>
            <a:ext cx="2801550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0" y="5236800"/>
            <a:ext cx="25711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937" y="4980300"/>
            <a:ext cx="1989675" cy="1877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2748525" y="5966175"/>
            <a:ext cx="677400" cy="211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8B6D8"/>
              </a:gs>
              <a:gs pos="100000">
                <a:srgbClr val="91ECFF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415625" y="5966175"/>
            <a:ext cx="677400" cy="211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8B6D8"/>
              </a:gs>
              <a:gs pos="100000">
                <a:srgbClr val="91ECFF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85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SOA Diagram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57200" y="1075200"/>
            <a:ext cx="7737300" cy="51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Droid Sans"/>
              <a:buChar char="●"/>
            </a:pPr>
            <a:r>
              <a:rPr lang="en-US" sz="2600"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We have Composite Service Called : Pal scan Service 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Droid Sans"/>
              <a:buChar char="●"/>
            </a:pP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We use Different Atomic services which are : Google places , scan service , filter service, Google cloud datastore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Droid Sans"/>
              <a:buChar char="●"/>
            </a:pP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Provider is Google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Droid Sans"/>
              <a:buChar char="●"/>
            </a:pP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Our Implementation paradigm is RestFul API 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Droid Sans"/>
              <a:buChar char="●"/>
            </a:pP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Data representation is JSON.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Droid Sans"/>
              <a:buChar char="●"/>
            </a:pPr>
            <a:r>
              <a:rPr lang="en-US" sz="26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We use Spring Boot to implement our Services</a:t>
            </a:r>
            <a:endParaRPr sz="26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4600"/>
            <a:ext cx="355667" cy="2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500" y="3674888"/>
            <a:ext cx="1031625" cy="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850" y="3630900"/>
            <a:ext cx="800325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038" y="1841225"/>
            <a:ext cx="1348211" cy="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6900" y="3519351"/>
            <a:ext cx="1208950" cy="12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457200" y="85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SOA Diagram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50" y="1100925"/>
            <a:ext cx="7242499" cy="49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" y="1177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BPMN 2.0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250"/>
            <a:ext cx="9144001" cy="53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160586"/>
            <a:ext cx="8229601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Models</a:t>
            </a:r>
            <a:endParaRPr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0" y="1112350"/>
            <a:ext cx="7258976" cy="4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97550" y="274650"/>
            <a:ext cx="8819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2"/>
              <a:buFont typeface="Calibri"/>
              <a:buNone/>
            </a:pPr>
            <a:r>
              <a:rPr i="0" lang="en-US" sz="4000" u="none" cap="none" strike="noStrike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Documentation for API Endpoints</a:t>
            </a:r>
            <a:endParaRPr i="0" sz="4000" u="none" cap="none" strike="noStrike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457200" y="1417651"/>
            <a:ext cx="8229600" cy="4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roid Sans"/>
              <a:buChar char="❏"/>
            </a:pPr>
            <a:r>
              <a:rPr lang="en-US" sz="28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Composite controller documentation</a:t>
            </a:r>
            <a:endParaRPr sz="28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75" y="1890175"/>
            <a:ext cx="7584474" cy="40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29550" y="274650"/>
            <a:ext cx="859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2"/>
              <a:buFont typeface="Calibri"/>
              <a:buNone/>
            </a:pPr>
            <a:r>
              <a:rPr lang="en-US" sz="4000">
                <a:solidFill>
                  <a:srgbClr val="F1C232"/>
                </a:solidFill>
                <a:latin typeface="Droid Sans"/>
                <a:ea typeface="Droid Sans"/>
                <a:cs typeface="Droid Sans"/>
                <a:sym typeface="Droid Sans"/>
              </a:rPr>
              <a:t>Documentation for API Endpoints </a:t>
            </a:r>
            <a:endParaRPr sz="4000">
              <a:solidFill>
                <a:srgbClr val="F1C23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50" y="1315950"/>
            <a:ext cx="8794399" cy="4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